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7620000" cy="19050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D2E457"/>
    <a:srgbClr val="454561"/>
    <a:srgbClr val="DB8A7F"/>
    <a:srgbClr val="78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56" autoAdjust="0"/>
  </p:normalViewPr>
  <p:slideViewPr>
    <p:cSldViewPr>
      <p:cViewPr>
        <p:scale>
          <a:sx n="48" d="100"/>
          <a:sy n="48" d="100"/>
        </p:scale>
        <p:origin x="2200" y="-1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11.sv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3.png"/><Relationship Id="rId6" Type="http://schemas.openxmlformats.org/officeDocument/2006/relationships/image" Target="../media/image5.svg"/><Relationship Id="rId7" Type="http://schemas.openxmlformats.org/officeDocument/2006/relationships/image" Target="../media/image4.png"/><Relationship Id="rId8" Type="http://schemas.openxmlformats.org/officeDocument/2006/relationships/image" Target="../media/image7.svg"/><Relationship Id="rId9" Type="http://schemas.openxmlformats.org/officeDocument/2006/relationships/image" Target="../media/image5.png"/><Relationship Id="rId10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20" Type="http://schemas.openxmlformats.org/officeDocument/2006/relationships/image" Target="../media/image16.png"/><Relationship Id="rId21" Type="http://schemas.openxmlformats.org/officeDocument/2006/relationships/image" Target="../media/image11.png"/><Relationship Id="rId10" Type="http://schemas.openxmlformats.org/officeDocument/2006/relationships/image" Target="../media/image6.png"/><Relationship Id="rId11" Type="http://schemas.openxmlformats.org/officeDocument/2006/relationships/image" Target="../media/image11.sv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3.png"/><Relationship Id="rId5" Type="http://schemas.openxmlformats.org/officeDocument/2006/relationships/image" Target="../media/image5.svg"/><Relationship Id="rId6" Type="http://schemas.openxmlformats.org/officeDocument/2006/relationships/image" Target="../media/image4.png"/><Relationship Id="rId7" Type="http://schemas.openxmlformats.org/officeDocument/2006/relationships/image" Target="../media/image7.svg"/><Relationship Id="rId8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20" Type="http://schemas.openxmlformats.org/officeDocument/2006/relationships/image" Target="../media/image11.png"/><Relationship Id="rId10" Type="http://schemas.openxmlformats.org/officeDocument/2006/relationships/image" Target="../media/image6.png"/><Relationship Id="rId11" Type="http://schemas.openxmlformats.org/officeDocument/2006/relationships/image" Target="../media/image11.sv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3.png"/><Relationship Id="rId5" Type="http://schemas.openxmlformats.org/officeDocument/2006/relationships/image" Target="../media/image5.svg"/><Relationship Id="rId6" Type="http://schemas.openxmlformats.org/officeDocument/2006/relationships/image" Target="../media/image4.png"/><Relationship Id="rId7" Type="http://schemas.openxmlformats.org/officeDocument/2006/relationships/image" Target="../media/image7.sv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349239"/>
            <a:ext cx="6286500" cy="16109961"/>
            <a:chOff x="0" y="0"/>
            <a:chExt cx="2870835" cy="6727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0835" cy="6727623"/>
            </a:xfrm>
            <a:custGeom>
              <a:avLst/>
              <a:gdLst/>
              <a:ahLst/>
              <a:cxnLst/>
              <a:rect l="l" t="t" r="r" b="b"/>
              <a:pathLst>
                <a:path w="2870835" h="6727623">
                  <a:moveTo>
                    <a:pt x="0" y="0"/>
                  </a:moveTo>
                  <a:lnTo>
                    <a:pt x="2870835" y="0"/>
                  </a:lnTo>
                  <a:lnTo>
                    <a:pt x="2870835" y="6727623"/>
                  </a:lnTo>
                  <a:lnTo>
                    <a:pt x="0" y="672762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37294" y="15607106"/>
            <a:ext cx="9494588" cy="70789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41699" y="2195638"/>
            <a:ext cx="4348863" cy="8154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1111157" y="2681824"/>
            <a:ext cx="1283658" cy="311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4993090" y="4663025"/>
            <a:ext cx="1283658" cy="3112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88496" y="3479297"/>
            <a:ext cx="5224630" cy="13732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955514" y="6291865"/>
            <a:ext cx="1283658" cy="3112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88496" y="5536697"/>
            <a:ext cx="5474319" cy="10264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4837447" y="7949793"/>
            <a:ext cx="1283658" cy="3112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28549" y="7241738"/>
            <a:ext cx="4308514" cy="8078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955514" y="9568465"/>
            <a:ext cx="1283658" cy="3112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88336" y="8874587"/>
            <a:ext cx="4988940" cy="9354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58731" y="10433834"/>
            <a:ext cx="4904264" cy="11610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11929221"/>
            <a:ext cx="1373664" cy="1801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40969" y="8021904"/>
            <a:ext cx="2523334" cy="22299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333" y="-230526"/>
            <a:ext cx="1301303" cy="172073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22632" y="999891"/>
            <a:ext cx="5974736" cy="79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44"/>
              </a:lnSpc>
            </a:pPr>
            <a:r>
              <a:rPr lang="en-US" sz="4800" dirty="0">
                <a:solidFill>
                  <a:srgbClr val="454561"/>
                </a:solidFill>
                <a:latin typeface="Bryndan Write"/>
              </a:rPr>
              <a:t>Nombre del Proyecto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xmlns="" id="{9EBB4CD0-9418-48C2-B427-6F2248FFA3A8}"/>
              </a:ext>
            </a:extLst>
          </p:cNvPr>
          <p:cNvSpPr txBox="1"/>
          <p:nvPr/>
        </p:nvSpPr>
        <p:spPr>
          <a:xfrm>
            <a:off x="1526387" y="2440866"/>
            <a:ext cx="4037576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Antecedentes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xmlns="" id="{273AC2A9-2ABE-4A65-B38F-CB6DCFD09F58}"/>
              </a:ext>
            </a:extLst>
          </p:cNvPr>
          <p:cNvSpPr txBox="1"/>
          <p:nvPr/>
        </p:nvSpPr>
        <p:spPr>
          <a:xfrm>
            <a:off x="1232567" y="3759038"/>
            <a:ext cx="4536488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Dreaming Outloud Sans"/>
              </a:rPr>
              <a:t>Definición del problema de investigación o meta de ingeniería</a:t>
            </a: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xmlns="" id="{3E70AD17-6E35-4D6B-A576-469C507F9FBE}"/>
              </a:ext>
            </a:extLst>
          </p:cNvPr>
          <p:cNvSpPr txBox="1"/>
          <p:nvPr/>
        </p:nvSpPr>
        <p:spPr>
          <a:xfrm>
            <a:off x="457200" y="5837563"/>
            <a:ext cx="4455016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Justificación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xmlns="" id="{80CCCD3C-FF49-4B6E-9EA3-1EFF6CA7D6DC}"/>
              </a:ext>
            </a:extLst>
          </p:cNvPr>
          <p:cNvSpPr txBox="1"/>
          <p:nvPr/>
        </p:nvSpPr>
        <p:spPr>
          <a:xfrm>
            <a:off x="2549331" y="7437763"/>
            <a:ext cx="1425773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Objetivos</a:t>
            </a: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xmlns="" id="{111EC7D6-17C3-4CF8-B13C-81B9D3EC53F5}"/>
              </a:ext>
            </a:extLst>
          </p:cNvPr>
          <p:cNvSpPr txBox="1"/>
          <p:nvPr/>
        </p:nvSpPr>
        <p:spPr>
          <a:xfrm>
            <a:off x="1814003" y="9070538"/>
            <a:ext cx="2085618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Metodología </a:t>
            </a:r>
          </a:p>
        </p:txBody>
      </p:sp>
      <p:pic>
        <p:nvPicPr>
          <p:cNvPr id="37" name="Picture 9">
            <a:extLst>
              <a:ext uri="{FF2B5EF4-FFF2-40B4-BE49-F238E27FC236}">
                <a16:creationId xmlns:a16="http://schemas.microsoft.com/office/drawing/2014/main" xmlns="" id="{2A0E90B1-FC3F-49E3-8179-9478D6EEC00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4942" y="1333268"/>
            <a:ext cx="1331545" cy="1343299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xmlns="" id="{A4F31B0E-0F85-46C9-B21F-AB523CC330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5384586" y="11318327"/>
            <a:ext cx="1283658" cy="311287"/>
          </a:xfrm>
          <a:prstGeom prst="rect">
            <a:avLst/>
          </a:prstGeom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xmlns="" id="{5FB05736-91CD-4C5F-B6A6-B4B2D41C34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1061369" y="12936175"/>
            <a:ext cx="1283658" cy="311287"/>
          </a:xfrm>
          <a:prstGeom prst="rect">
            <a:avLst/>
          </a:prstGeom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xmlns="" id="{5715B4D3-E4A9-466D-8688-1EEB243A4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94191" y="12242297"/>
            <a:ext cx="4988940" cy="935426"/>
          </a:xfrm>
          <a:prstGeom prst="rect">
            <a:avLst/>
          </a:prstGeom>
        </p:spPr>
      </p:pic>
      <p:sp>
        <p:nvSpPr>
          <p:cNvPr id="35" name="TextBox 36">
            <a:extLst>
              <a:ext uri="{FF2B5EF4-FFF2-40B4-BE49-F238E27FC236}">
                <a16:creationId xmlns:a16="http://schemas.microsoft.com/office/drawing/2014/main" xmlns="" id="{6763D746-31B5-40FB-8263-F6D67CA33D6A}"/>
              </a:ext>
            </a:extLst>
          </p:cNvPr>
          <p:cNvSpPr txBox="1"/>
          <p:nvPr/>
        </p:nvSpPr>
        <p:spPr>
          <a:xfrm>
            <a:off x="1834403" y="12479446"/>
            <a:ext cx="1702713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Resultados</a:t>
            </a:r>
          </a:p>
        </p:txBody>
      </p:sp>
      <p:pic>
        <p:nvPicPr>
          <p:cNvPr id="41" name="Picture 12">
            <a:extLst>
              <a:ext uri="{FF2B5EF4-FFF2-40B4-BE49-F238E27FC236}">
                <a16:creationId xmlns:a16="http://schemas.microsoft.com/office/drawing/2014/main" xmlns="" id="{937B4F54-564E-49A3-9FE0-25418D6487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916729" y="13517754"/>
            <a:ext cx="4308514" cy="807846"/>
          </a:xfrm>
          <a:prstGeom prst="rect">
            <a:avLst/>
          </a:prstGeom>
        </p:spPr>
      </p:pic>
      <p:sp>
        <p:nvSpPr>
          <p:cNvPr id="36" name="TextBox 40">
            <a:extLst>
              <a:ext uri="{FF2B5EF4-FFF2-40B4-BE49-F238E27FC236}">
                <a16:creationId xmlns:a16="http://schemas.microsoft.com/office/drawing/2014/main" xmlns="" id="{84DF576F-7B98-4E44-822D-128636BBE3DC}"/>
              </a:ext>
            </a:extLst>
          </p:cNvPr>
          <p:cNvSpPr txBox="1"/>
          <p:nvPr/>
        </p:nvSpPr>
        <p:spPr>
          <a:xfrm>
            <a:off x="3210584" y="13756574"/>
            <a:ext cx="2020491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Conclusiones</a:t>
            </a: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xmlns="" id="{D32826BC-1606-4A90-9B32-37277F1569FF}"/>
              </a:ext>
            </a:extLst>
          </p:cNvPr>
          <p:cNvSpPr txBox="1"/>
          <p:nvPr/>
        </p:nvSpPr>
        <p:spPr>
          <a:xfrm>
            <a:off x="1890995" y="10606903"/>
            <a:ext cx="4328673" cy="81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Dreaming Outloud Sans"/>
              </a:rPr>
              <a:t>Hipótesis (para Proyectos de Ciencias) </a:t>
            </a:r>
          </a:p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Dreaming Outloud Sans"/>
              </a:rPr>
              <a:t>Ejecución y construcción (para Proyectos de Ingenierías)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xmlns="" id="{913118D9-BDCD-45C7-BB0A-430028637FEA}"/>
              </a:ext>
            </a:extLst>
          </p:cNvPr>
          <p:cNvSpPr txBox="1"/>
          <p:nvPr/>
        </p:nvSpPr>
        <p:spPr>
          <a:xfrm>
            <a:off x="1382005" y="15015154"/>
            <a:ext cx="5080990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rgbClr val="454561"/>
                </a:solidFill>
                <a:latin typeface="Dreaming Outloud Sans"/>
              </a:rPr>
              <a:t>Nombres de los participantes </a:t>
            </a:r>
          </a:p>
        </p:txBody>
      </p:sp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xmlns="" id="{B3751E59-8D5B-4608-A37D-58456D7EB16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435" y="365065"/>
            <a:ext cx="1301303" cy="7436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349239"/>
            <a:ext cx="6286500" cy="16109961"/>
            <a:chOff x="0" y="0"/>
            <a:chExt cx="2870835" cy="6727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0835" cy="6727623"/>
            </a:xfrm>
            <a:custGeom>
              <a:avLst/>
              <a:gdLst/>
              <a:ahLst/>
              <a:cxnLst/>
              <a:rect l="l" t="t" r="r" b="b"/>
              <a:pathLst>
                <a:path w="2870835" h="6727623">
                  <a:moveTo>
                    <a:pt x="0" y="0"/>
                  </a:moveTo>
                  <a:lnTo>
                    <a:pt x="2870835" y="0"/>
                  </a:lnTo>
                  <a:lnTo>
                    <a:pt x="2870835" y="6727623"/>
                  </a:lnTo>
                  <a:lnTo>
                    <a:pt x="0" y="672762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41699" y="2195638"/>
            <a:ext cx="4348863" cy="8154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111157" y="2681824"/>
            <a:ext cx="1283658" cy="311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4993090" y="4663025"/>
            <a:ext cx="1283658" cy="3112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88496" y="3479297"/>
            <a:ext cx="5224630" cy="13732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55514" y="6291865"/>
            <a:ext cx="1283658" cy="3112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8496" y="5536697"/>
            <a:ext cx="5474319" cy="10264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4837447" y="7949793"/>
            <a:ext cx="1283658" cy="3112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28549" y="7241738"/>
            <a:ext cx="4308514" cy="8078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55514" y="9568465"/>
            <a:ext cx="1283658" cy="3112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8336" y="8874587"/>
            <a:ext cx="4988940" cy="9354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8731" y="10433834"/>
            <a:ext cx="4904264" cy="11610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11929221"/>
            <a:ext cx="1373664" cy="1801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40969" y="8021904"/>
            <a:ext cx="2523334" cy="22299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333" y="-230526"/>
            <a:ext cx="1301303" cy="172073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21609" y="1066800"/>
            <a:ext cx="5974736" cy="79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44"/>
              </a:lnSpc>
            </a:pPr>
            <a:r>
              <a:rPr lang="en-US" sz="4800" dirty="0">
                <a:solidFill>
                  <a:srgbClr val="454561"/>
                </a:solidFill>
                <a:latin typeface="Bryndan Write"/>
              </a:rPr>
              <a:t>Nombre del Proyecto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xmlns="" id="{9EBB4CD0-9418-48C2-B427-6F2248FFA3A8}"/>
              </a:ext>
            </a:extLst>
          </p:cNvPr>
          <p:cNvSpPr txBox="1"/>
          <p:nvPr/>
        </p:nvSpPr>
        <p:spPr>
          <a:xfrm>
            <a:off x="1526387" y="2440866"/>
            <a:ext cx="4037576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Antecedentes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xmlns="" id="{273AC2A9-2ABE-4A65-B38F-CB6DCFD09F58}"/>
              </a:ext>
            </a:extLst>
          </p:cNvPr>
          <p:cNvSpPr txBox="1"/>
          <p:nvPr/>
        </p:nvSpPr>
        <p:spPr>
          <a:xfrm>
            <a:off x="1232567" y="3759038"/>
            <a:ext cx="4536488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Dreaming Outloud Sans"/>
              </a:rPr>
              <a:t>Definición del problema de investigación o meta de ingeniería</a:t>
            </a: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xmlns="" id="{3E70AD17-6E35-4D6B-A576-469C507F9FBE}"/>
              </a:ext>
            </a:extLst>
          </p:cNvPr>
          <p:cNvSpPr txBox="1"/>
          <p:nvPr/>
        </p:nvSpPr>
        <p:spPr>
          <a:xfrm>
            <a:off x="457200" y="5837563"/>
            <a:ext cx="4455016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Justificación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xmlns="" id="{80CCCD3C-FF49-4B6E-9EA3-1EFF6CA7D6DC}"/>
              </a:ext>
            </a:extLst>
          </p:cNvPr>
          <p:cNvSpPr txBox="1"/>
          <p:nvPr/>
        </p:nvSpPr>
        <p:spPr>
          <a:xfrm>
            <a:off x="2549331" y="7437763"/>
            <a:ext cx="1425773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Objetivos</a:t>
            </a: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xmlns="" id="{111EC7D6-17C3-4CF8-B13C-81B9D3EC53F5}"/>
              </a:ext>
            </a:extLst>
          </p:cNvPr>
          <p:cNvSpPr txBox="1"/>
          <p:nvPr/>
        </p:nvSpPr>
        <p:spPr>
          <a:xfrm>
            <a:off x="1814003" y="9070538"/>
            <a:ext cx="2085618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Metodología </a:t>
            </a:r>
          </a:p>
        </p:txBody>
      </p:sp>
      <p:pic>
        <p:nvPicPr>
          <p:cNvPr id="37" name="Picture 9">
            <a:extLst>
              <a:ext uri="{FF2B5EF4-FFF2-40B4-BE49-F238E27FC236}">
                <a16:creationId xmlns:a16="http://schemas.microsoft.com/office/drawing/2014/main" xmlns="" id="{2A0E90B1-FC3F-49E3-8179-9478D6EEC00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4942" y="1333268"/>
            <a:ext cx="1331545" cy="1343299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xmlns="" id="{A4F31B0E-0F85-46C9-B21F-AB523CC330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5384586" y="11318327"/>
            <a:ext cx="1283658" cy="311287"/>
          </a:xfrm>
          <a:prstGeom prst="rect">
            <a:avLst/>
          </a:prstGeom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xmlns="" id="{5FB05736-91CD-4C5F-B6A6-B4B2D41C34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061369" y="12936175"/>
            <a:ext cx="1283658" cy="311287"/>
          </a:xfrm>
          <a:prstGeom prst="rect">
            <a:avLst/>
          </a:prstGeom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xmlns="" id="{5715B4D3-E4A9-466D-8688-1EEB243A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94191" y="12242297"/>
            <a:ext cx="4988940" cy="935426"/>
          </a:xfrm>
          <a:prstGeom prst="rect">
            <a:avLst/>
          </a:prstGeom>
        </p:spPr>
      </p:pic>
      <p:sp>
        <p:nvSpPr>
          <p:cNvPr id="35" name="TextBox 36">
            <a:extLst>
              <a:ext uri="{FF2B5EF4-FFF2-40B4-BE49-F238E27FC236}">
                <a16:creationId xmlns:a16="http://schemas.microsoft.com/office/drawing/2014/main" xmlns="" id="{6763D746-31B5-40FB-8263-F6D67CA33D6A}"/>
              </a:ext>
            </a:extLst>
          </p:cNvPr>
          <p:cNvSpPr txBox="1"/>
          <p:nvPr/>
        </p:nvSpPr>
        <p:spPr>
          <a:xfrm>
            <a:off x="1834403" y="12479446"/>
            <a:ext cx="1702713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Resultados</a:t>
            </a:r>
          </a:p>
        </p:txBody>
      </p:sp>
      <p:pic>
        <p:nvPicPr>
          <p:cNvPr id="41" name="Picture 12">
            <a:extLst>
              <a:ext uri="{FF2B5EF4-FFF2-40B4-BE49-F238E27FC236}">
                <a16:creationId xmlns:a16="http://schemas.microsoft.com/office/drawing/2014/main" xmlns="" id="{937B4F54-564E-49A3-9FE0-25418D6487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916729" y="13517754"/>
            <a:ext cx="4308514" cy="807846"/>
          </a:xfrm>
          <a:prstGeom prst="rect">
            <a:avLst/>
          </a:prstGeom>
        </p:spPr>
      </p:pic>
      <p:sp>
        <p:nvSpPr>
          <p:cNvPr id="36" name="TextBox 40">
            <a:extLst>
              <a:ext uri="{FF2B5EF4-FFF2-40B4-BE49-F238E27FC236}">
                <a16:creationId xmlns:a16="http://schemas.microsoft.com/office/drawing/2014/main" xmlns="" id="{84DF576F-7B98-4E44-822D-128636BBE3DC}"/>
              </a:ext>
            </a:extLst>
          </p:cNvPr>
          <p:cNvSpPr txBox="1"/>
          <p:nvPr/>
        </p:nvSpPr>
        <p:spPr>
          <a:xfrm>
            <a:off x="3210584" y="13756574"/>
            <a:ext cx="2020491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Conclusiones</a:t>
            </a: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xmlns="" id="{D32826BC-1606-4A90-9B32-37277F1569FF}"/>
              </a:ext>
            </a:extLst>
          </p:cNvPr>
          <p:cNvSpPr txBox="1"/>
          <p:nvPr/>
        </p:nvSpPr>
        <p:spPr>
          <a:xfrm>
            <a:off x="1890995" y="10606903"/>
            <a:ext cx="4328673" cy="81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Dreaming Outloud Sans"/>
              </a:rPr>
              <a:t>Hipótesis (para Proyectos de Ciencias) </a:t>
            </a:r>
          </a:p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Dreaming Outloud Sans"/>
              </a:rPr>
              <a:t>Ejecución y construcción (para Proyectos de Ingenierías)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xmlns="" id="{913118D9-BDCD-45C7-BB0A-430028637FEA}"/>
              </a:ext>
            </a:extLst>
          </p:cNvPr>
          <p:cNvSpPr txBox="1"/>
          <p:nvPr/>
        </p:nvSpPr>
        <p:spPr>
          <a:xfrm>
            <a:off x="1382005" y="15015154"/>
            <a:ext cx="5080990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rgbClr val="454561"/>
                </a:solidFill>
                <a:latin typeface="Dreaming Outloud Sans"/>
              </a:rPr>
              <a:t>Nombres de los participantes 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F395CED1-4407-4436-8415-B0AEE03B30C9}"/>
              </a:ext>
            </a:extLst>
          </p:cNvPr>
          <p:cNvGrpSpPr/>
          <p:nvPr/>
        </p:nvGrpSpPr>
        <p:grpSpPr>
          <a:xfrm>
            <a:off x="-596099" y="15568178"/>
            <a:ext cx="8550334" cy="3862822"/>
            <a:chOff x="-596099" y="15568178"/>
            <a:chExt cx="8550334" cy="386282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96099" y="15732814"/>
              <a:ext cx="2737024" cy="1560814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xmlns="" id="{5C152F18-5072-466D-BA3C-8490BF6D3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7368" y="15649398"/>
              <a:ext cx="3676032" cy="3781602"/>
            </a:xfrm>
            <a:prstGeom prst="rect">
              <a:avLst/>
            </a:prstGeom>
          </p:spPr>
        </p:pic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xmlns="" id="{858023E6-66B1-4D5F-A62F-EA153E27D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00" y="15568178"/>
              <a:ext cx="3265831" cy="3695424"/>
            </a:xfrm>
            <a:prstGeom prst="rect">
              <a:avLst/>
            </a:prstGeom>
          </p:spPr>
        </p:pic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xmlns="" id="{269D7522-B411-4EBC-9678-D7443B98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79757">
              <a:off x="6600879" y="16058153"/>
              <a:ext cx="1353356" cy="1080993"/>
            </a:xfrm>
            <a:prstGeom prst="rect">
              <a:avLst/>
            </a:prstGeom>
          </p:spPr>
        </p:pic>
        <p:pic>
          <p:nvPicPr>
            <p:cNvPr id="46" name="Picture 3">
              <a:extLst>
                <a:ext uri="{FF2B5EF4-FFF2-40B4-BE49-F238E27FC236}">
                  <a16:creationId xmlns:a16="http://schemas.microsoft.com/office/drawing/2014/main" xmlns="" id="{6393DDFF-9B36-405A-8C58-4447C308E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3018766">
              <a:off x="3552754" y="15681786"/>
              <a:ext cx="1415177" cy="1263045"/>
            </a:xfrm>
            <a:prstGeom prst="rect">
              <a:avLst/>
            </a:prstGeom>
          </p:spPr>
        </p:pic>
      </p:grpSp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xmlns="" id="{0FEA84A8-287B-4AE8-BEB9-AA8B3345AD01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435" y="365065"/>
            <a:ext cx="1301303" cy="7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3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349239"/>
            <a:ext cx="6286500" cy="16109961"/>
            <a:chOff x="0" y="0"/>
            <a:chExt cx="2870835" cy="6727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0835" cy="6727623"/>
            </a:xfrm>
            <a:custGeom>
              <a:avLst/>
              <a:gdLst/>
              <a:ahLst/>
              <a:cxnLst/>
              <a:rect l="l" t="t" r="r" b="b"/>
              <a:pathLst>
                <a:path w="2870835" h="6727623">
                  <a:moveTo>
                    <a:pt x="0" y="0"/>
                  </a:moveTo>
                  <a:lnTo>
                    <a:pt x="2870835" y="0"/>
                  </a:lnTo>
                  <a:lnTo>
                    <a:pt x="2870835" y="6727623"/>
                  </a:lnTo>
                  <a:lnTo>
                    <a:pt x="0" y="672762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41699" y="2195638"/>
            <a:ext cx="4348863" cy="8154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111157" y="2681824"/>
            <a:ext cx="1283658" cy="311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4993090" y="4663025"/>
            <a:ext cx="1283658" cy="3112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88496" y="3479297"/>
            <a:ext cx="5224630" cy="13732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55514" y="6291865"/>
            <a:ext cx="1283658" cy="3112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8496" y="5536697"/>
            <a:ext cx="5474319" cy="10264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4837447" y="7949793"/>
            <a:ext cx="1283658" cy="3112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28549" y="7241738"/>
            <a:ext cx="4308514" cy="8078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55514" y="9568465"/>
            <a:ext cx="1283658" cy="3112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8336" y="8874587"/>
            <a:ext cx="4988940" cy="9354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8731" y="10433834"/>
            <a:ext cx="4904264" cy="11610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11929221"/>
            <a:ext cx="1373664" cy="1801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40969" y="8021904"/>
            <a:ext cx="2523334" cy="22299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333" y="-230526"/>
            <a:ext cx="1301303" cy="172073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21609" y="1105807"/>
            <a:ext cx="5974736" cy="79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44"/>
              </a:lnSpc>
            </a:pPr>
            <a:r>
              <a:rPr lang="en-US" sz="4800" dirty="0">
                <a:solidFill>
                  <a:srgbClr val="454561"/>
                </a:solidFill>
                <a:latin typeface="Bryndan Write"/>
              </a:rPr>
              <a:t>Nombre del Proyecto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xmlns="" id="{9EBB4CD0-9418-48C2-B427-6F2248FFA3A8}"/>
              </a:ext>
            </a:extLst>
          </p:cNvPr>
          <p:cNvSpPr txBox="1"/>
          <p:nvPr/>
        </p:nvSpPr>
        <p:spPr>
          <a:xfrm>
            <a:off x="1526387" y="2440866"/>
            <a:ext cx="4037576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Antecedentes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xmlns="" id="{273AC2A9-2ABE-4A65-B38F-CB6DCFD09F58}"/>
              </a:ext>
            </a:extLst>
          </p:cNvPr>
          <p:cNvSpPr txBox="1"/>
          <p:nvPr/>
        </p:nvSpPr>
        <p:spPr>
          <a:xfrm>
            <a:off x="1232567" y="3759038"/>
            <a:ext cx="4536488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Dreaming Outloud Sans"/>
              </a:rPr>
              <a:t>Definición del problema de investigación o meta de ingeniería</a:t>
            </a: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xmlns="" id="{3E70AD17-6E35-4D6B-A576-469C507F9FBE}"/>
              </a:ext>
            </a:extLst>
          </p:cNvPr>
          <p:cNvSpPr txBox="1"/>
          <p:nvPr/>
        </p:nvSpPr>
        <p:spPr>
          <a:xfrm>
            <a:off x="457200" y="5837563"/>
            <a:ext cx="4455016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Justificación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xmlns="" id="{80CCCD3C-FF49-4B6E-9EA3-1EFF6CA7D6DC}"/>
              </a:ext>
            </a:extLst>
          </p:cNvPr>
          <p:cNvSpPr txBox="1"/>
          <p:nvPr/>
        </p:nvSpPr>
        <p:spPr>
          <a:xfrm>
            <a:off x="2549331" y="7437763"/>
            <a:ext cx="1425773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Objetivos</a:t>
            </a: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xmlns="" id="{111EC7D6-17C3-4CF8-B13C-81B9D3EC53F5}"/>
              </a:ext>
            </a:extLst>
          </p:cNvPr>
          <p:cNvSpPr txBox="1"/>
          <p:nvPr/>
        </p:nvSpPr>
        <p:spPr>
          <a:xfrm>
            <a:off x="1814003" y="9070538"/>
            <a:ext cx="2085618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Metodología </a:t>
            </a:r>
          </a:p>
        </p:txBody>
      </p:sp>
      <p:pic>
        <p:nvPicPr>
          <p:cNvPr id="37" name="Picture 9">
            <a:extLst>
              <a:ext uri="{FF2B5EF4-FFF2-40B4-BE49-F238E27FC236}">
                <a16:creationId xmlns:a16="http://schemas.microsoft.com/office/drawing/2014/main" xmlns="" id="{2A0E90B1-FC3F-49E3-8179-9478D6EEC00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4942" y="1333268"/>
            <a:ext cx="1331545" cy="1343299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xmlns="" id="{A4F31B0E-0F85-46C9-B21F-AB523CC330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5384586" y="11318327"/>
            <a:ext cx="1283658" cy="311287"/>
          </a:xfrm>
          <a:prstGeom prst="rect">
            <a:avLst/>
          </a:prstGeom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xmlns="" id="{5FB05736-91CD-4C5F-B6A6-B4B2D41C34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061369" y="12936175"/>
            <a:ext cx="1283658" cy="311287"/>
          </a:xfrm>
          <a:prstGeom prst="rect">
            <a:avLst/>
          </a:prstGeom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xmlns="" id="{5715B4D3-E4A9-466D-8688-1EEB243A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94191" y="12242297"/>
            <a:ext cx="4988940" cy="935426"/>
          </a:xfrm>
          <a:prstGeom prst="rect">
            <a:avLst/>
          </a:prstGeom>
        </p:spPr>
      </p:pic>
      <p:sp>
        <p:nvSpPr>
          <p:cNvPr id="35" name="TextBox 36">
            <a:extLst>
              <a:ext uri="{FF2B5EF4-FFF2-40B4-BE49-F238E27FC236}">
                <a16:creationId xmlns:a16="http://schemas.microsoft.com/office/drawing/2014/main" xmlns="" id="{6763D746-31B5-40FB-8263-F6D67CA33D6A}"/>
              </a:ext>
            </a:extLst>
          </p:cNvPr>
          <p:cNvSpPr txBox="1"/>
          <p:nvPr/>
        </p:nvSpPr>
        <p:spPr>
          <a:xfrm>
            <a:off x="1834403" y="12479446"/>
            <a:ext cx="1702713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Resultados</a:t>
            </a:r>
          </a:p>
        </p:txBody>
      </p:sp>
      <p:pic>
        <p:nvPicPr>
          <p:cNvPr id="41" name="Picture 12">
            <a:extLst>
              <a:ext uri="{FF2B5EF4-FFF2-40B4-BE49-F238E27FC236}">
                <a16:creationId xmlns:a16="http://schemas.microsoft.com/office/drawing/2014/main" xmlns="" id="{937B4F54-564E-49A3-9FE0-25418D6487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916729" y="13517754"/>
            <a:ext cx="4308514" cy="807846"/>
          </a:xfrm>
          <a:prstGeom prst="rect">
            <a:avLst/>
          </a:prstGeom>
        </p:spPr>
      </p:pic>
      <p:sp>
        <p:nvSpPr>
          <p:cNvPr id="36" name="TextBox 40">
            <a:extLst>
              <a:ext uri="{FF2B5EF4-FFF2-40B4-BE49-F238E27FC236}">
                <a16:creationId xmlns:a16="http://schemas.microsoft.com/office/drawing/2014/main" xmlns="" id="{84DF576F-7B98-4E44-822D-128636BBE3DC}"/>
              </a:ext>
            </a:extLst>
          </p:cNvPr>
          <p:cNvSpPr txBox="1"/>
          <p:nvPr/>
        </p:nvSpPr>
        <p:spPr>
          <a:xfrm>
            <a:off x="3210584" y="13756574"/>
            <a:ext cx="2020491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Dreaming Outloud Sans"/>
              </a:rPr>
              <a:t>Conclusiones</a:t>
            </a: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xmlns="" id="{D32826BC-1606-4A90-9B32-37277F1569FF}"/>
              </a:ext>
            </a:extLst>
          </p:cNvPr>
          <p:cNvSpPr txBox="1"/>
          <p:nvPr/>
        </p:nvSpPr>
        <p:spPr>
          <a:xfrm>
            <a:off x="1890995" y="10606903"/>
            <a:ext cx="4328673" cy="81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Dreaming Outloud Sans"/>
              </a:rPr>
              <a:t>Hipótesis (para Proyectos de Ciencias) </a:t>
            </a:r>
          </a:p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Dreaming Outloud Sans"/>
              </a:rPr>
              <a:t>Ejecución y construcción (para Proyectos de Ingenierías)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xmlns="" id="{913118D9-BDCD-45C7-BB0A-430028637FEA}"/>
              </a:ext>
            </a:extLst>
          </p:cNvPr>
          <p:cNvSpPr txBox="1"/>
          <p:nvPr/>
        </p:nvSpPr>
        <p:spPr>
          <a:xfrm>
            <a:off x="1382005" y="15015154"/>
            <a:ext cx="5080990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3000" dirty="0">
                <a:solidFill>
                  <a:srgbClr val="454561"/>
                </a:solidFill>
                <a:latin typeface="Dreaming Outloud Sans"/>
              </a:rPr>
              <a:t>Nombres de los participantes 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5217EF99-1737-4579-B8F6-FE565C854CD5}"/>
              </a:ext>
            </a:extLst>
          </p:cNvPr>
          <p:cNvGrpSpPr/>
          <p:nvPr/>
        </p:nvGrpSpPr>
        <p:grpSpPr>
          <a:xfrm>
            <a:off x="-937294" y="15568178"/>
            <a:ext cx="8891529" cy="7117921"/>
            <a:chOff x="-937294" y="15568178"/>
            <a:chExt cx="8891529" cy="7117921"/>
          </a:xfrm>
        </p:grpSpPr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xmlns="" id="{73A1BDAF-B5B6-4DF9-8222-0E85B11D5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00" y="15568178"/>
              <a:ext cx="3265831" cy="3695424"/>
            </a:xfrm>
            <a:prstGeom prst="rect">
              <a:avLst/>
            </a:prstGeom>
          </p:spPr>
        </p:pic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xmlns="" id="{24849443-9297-4798-A990-C505DB3AF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879757">
              <a:off x="6600879" y="16058153"/>
              <a:ext cx="1353356" cy="1080993"/>
            </a:xfrm>
            <a:prstGeom prst="rect">
              <a:avLst/>
            </a:prstGeom>
          </p:spPr>
        </p:pic>
        <p:pic>
          <p:nvPicPr>
            <p:cNvPr id="46" name="Picture 3">
              <a:extLst>
                <a:ext uri="{FF2B5EF4-FFF2-40B4-BE49-F238E27FC236}">
                  <a16:creationId xmlns:a16="http://schemas.microsoft.com/office/drawing/2014/main" xmlns="" id="{7C54F212-2630-4A50-823F-6CFEA5B4C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3018766">
              <a:off x="3552754" y="15681786"/>
              <a:ext cx="1415177" cy="1263045"/>
            </a:xfrm>
            <a:prstGeom prst="rect">
              <a:avLst/>
            </a:prstGeom>
          </p:spPr>
        </p:pic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xmlns="" id="{324E6436-3674-4AA7-A9DD-88736CF51DFB}"/>
                </a:ext>
              </a:extLst>
            </p:cNvPr>
            <p:cNvGrpSpPr/>
            <p:nvPr/>
          </p:nvGrpSpPr>
          <p:grpSpPr>
            <a:xfrm>
              <a:off x="-937294" y="15607106"/>
              <a:ext cx="5029781" cy="7078993"/>
              <a:chOff x="-937294" y="15607106"/>
              <a:chExt cx="5029781" cy="7078993"/>
            </a:xfrm>
          </p:grpSpPr>
          <p:pic>
            <p:nvPicPr>
              <p:cNvPr id="4" name="Picture 4"/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937294" y="15607106"/>
                <a:ext cx="4836915" cy="7078993"/>
              </a:xfrm>
              <a:prstGeom prst="rect">
                <a:avLst/>
              </a:prstGeom>
            </p:spPr>
          </p:pic>
          <p:sp>
            <p:nvSpPr>
              <p:cNvPr id="18" name="Triángulo isósceles 17">
                <a:extLst>
                  <a:ext uri="{FF2B5EF4-FFF2-40B4-BE49-F238E27FC236}">
                    <a16:creationId xmlns:a16="http://schemas.microsoft.com/office/drawing/2014/main" xmlns="" id="{F9F4C135-76A0-4809-9C6F-3F1DB9635FA2}"/>
                  </a:ext>
                </a:extLst>
              </p:cNvPr>
              <p:cNvSpPr/>
              <p:nvPr/>
            </p:nvSpPr>
            <p:spPr>
              <a:xfrm rot="15786359">
                <a:off x="3459064" y="18006470"/>
                <a:ext cx="794688" cy="150918"/>
              </a:xfrm>
              <a:prstGeom prst="triangle">
                <a:avLst>
                  <a:gd name="adj" fmla="val 59935"/>
                </a:avLst>
              </a:prstGeom>
              <a:solidFill>
                <a:srgbClr val="D2E4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Diagrama de flujo: datos almacenados 20">
                <a:extLst>
                  <a:ext uri="{FF2B5EF4-FFF2-40B4-BE49-F238E27FC236}">
                    <a16:creationId xmlns:a16="http://schemas.microsoft.com/office/drawing/2014/main" xmlns="" id="{94FBBD1C-8DF3-4A90-927D-97530D7EB1FF}"/>
                  </a:ext>
                </a:extLst>
              </p:cNvPr>
              <p:cNvSpPr/>
              <p:nvPr/>
            </p:nvSpPr>
            <p:spPr>
              <a:xfrm rot="13448186">
                <a:off x="3715550" y="18347609"/>
                <a:ext cx="376937" cy="333651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0721"/>
                  <a:gd name="connsiteY0" fmla="*/ 0 h 10291"/>
                  <a:gd name="connsiteX1" fmla="*/ 10000 w 10721"/>
                  <a:gd name="connsiteY1" fmla="*/ 0 h 10291"/>
                  <a:gd name="connsiteX2" fmla="*/ 8333 w 10721"/>
                  <a:gd name="connsiteY2" fmla="*/ 5000 h 10291"/>
                  <a:gd name="connsiteX3" fmla="*/ 10721 w 10721"/>
                  <a:gd name="connsiteY3" fmla="*/ 10291 h 10291"/>
                  <a:gd name="connsiteX4" fmla="*/ 1667 w 10721"/>
                  <a:gd name="connsiteY4" fmla="*/ 10000 h 10291"/>
                  <a:gd name="connsiteX5" fmla="*/ 0 w 10721"/>
                  <a:gd name="connsiteY5" fmla="*/ 5000 h 10291"/>
                  <a:gd name="connsiteX6" fmla="*/ 1667 w 10721"/>
                  <a:gd name="connsiteY6" fmla="*/ 0 h 10291"/>
                  <a:gd name="connsiteX0" fmla="*/ 1667 w 10978"/>
                  <a:gd name="connsiteY0" fmla="*/ 911 h 11202"/>
                  <a:gd name="connsiteX1" fmla="*/ 10978 w 10978"/>
                  <a:gd name="connsiteY1" fmla="*/ 0 h 11202"/>
                  <a:gd name="connsiteX2" fmla="*/ 8333 w 10978"/>
                  <a:gd name="connsiteY2" fmla="*/ 5911 h 11202"/>
                  <a:gd name="connsiteX3" fmla="*/ 10721 w 10978"/>
                  <a:gd name="connsiteY3" fmla="*/ 11202 h 11202"/>
                  <a:gd name="connsiteX4" fmla="*/ 1667 w 10978"/>
                  <a:gd name="connsiteY4" fmla="*/ 10911 h 11202"/>
                  <a:gd name="connsiteX5" fmla="*/ 0 w 10978"/>
                  <a:gd name="connsiteY5" fmla="*/ 5911 h 11202"/>
                  <a:gd name="connsiteX6" fmla="*/ 1667 w 10978"/>
                  <a:gd name="connsiteY6" fmla="*/ 911 h 1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78" h="11202">
                    <a:moveTo>
                      <a:pt x="1667" y="911"/>
                    </a:moveTo>
                    <a:lnTo>
                      <a:pt x="10978" y="0"/>
                    </a:lnTo>
                    <a:cubicBezTo>
                      <a:pt x="10057" y="0"/>
                      <a:pt x="8376" y="4044"/>
                      <a:pt x="8333" y="5911"/>
                    </a:cubicBezTo>
                    <a:cubicBezTo>
                      <a:pt x="8290" y="7778"/>
                      <a:pt x="9800" y="11202"/>
                      <a:pt x="10721" y="11202"/>
                    </a:cubicBezTo>
                    <a:cubicBezTo>
                      <a:pt x="7943" y="11202"/>
                      <a:pt x="4445" y="10911"/>
                      <a:pt x="1667" y="10911"/>
                    </a:cubicBezTo>
                    <a:cubicBezTo>
                      <a:pt x="746" y="10911"/>
                      <a:pt x="0" y="8672"/>
                      <a:pt x="0" y="5911"/>
                    </a:cubicBezTo>
                    <a:cubicBezTo>
                      <a:pt x="0" y="3150"/>
                      <a:pt x="746" y="911"/>
                      <a:pt x="1667" y="911"/>
                    </a:cubicBezTo>
                    <a:close/>
                  </a:path>
                </a:pathLst>
              </a:custGeom>
              <a:solidFill>
                <a:srgbClr val="D2E457"/>
              </a:solidFill>
              <a:ln>
                <a:solidFill>
                  <a:srgbClr val="D2E4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pic>
        <p:nvPicPr>
          <p:cNvPr id="43" name="Imagen 42" descr="Logotipo&#10;&#10;Descripción generada automáticamente">
            <a:extLst>
              <a:ext uri="{FF2B5EF4-FFF2-40B4-BE49-F238E27FC236}">
                <a16:creationId xmlns:a16="http://schemas.microsoft.com/office/drawing/2014/main" xmlns="" id="{14D33777-EE2A-44B3-BB02-DE9E21D5EEC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435" y="365065"/>
            <a:ext cx="1301303" cy="7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0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114</Words>
  <Application>Microsoft Macintosh PowerPoint</Application>
  <PresentationFormat>Personalizado</PresentationFormat>
  <Paragraphs>33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Dreaming Outloud Sans</vt:lpstr>
      <vt:lpstr>Bryndan Write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3d Illustrated Developing Social Media Process Infographic</dc:title>
  <cp:lastModifiedBy>Usuario de Microsoft Office</cp:lastModifiedBy>
  <cp:revision>12</cp:revision>
  <dcterms:created xsi:type="dcterms:W3CDTF">2006-08-16T00:00:00Z</dcterms:created>
  <dcterms:modified xsi:type="dcterms:W3CDTF">2022-04-11T21:52:56Z</dcterms:modified>
  <dc:identifier>DAE3UNxIQw0</dc:identifier>
</cp:coreProperties>
</file>